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16" r:id="rId2"/>
    <p:sldId id="322" r:id="rId3"/>
    <p:sldId id="324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-2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6517980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 smtClean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34FBA6F-A07A-4C3E-8F7D-8C58AA85B39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79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002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 smtClean="0">
              <a:solidFill>
                <a:schemeClr val="tx1"/>
              </a:solidFill>
              <a:latin typeface="Yandex Sans Text Light" panose="02000000000000000000" pitchFamily="2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234FBA6F-A07A-4C3E-8F7D-8C58AA85B39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366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пиктограммы (верх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22709" y="2322022"/>
            <a:ext cx="1002528" cy="835448"/>
          </a:xfrm>
        </p:spPr>
        <p:txBody>
          <a:bodyPr anchor="ctr" anchorCtr="1"/>
          <a:lstStyle>
            <a:lvl1pPr marL="0" marR="0" indent="0" algn="l" defTabSz="914355" rtl="0" eaLnBrk="1" fontAlgn="auto" latinLnBrk="0" hangingPunct="1">
              <a:lnSpc>
                <a:spcPts val="2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355" rtl="0" eaLnBrk="1" fontAlgn="auto" latinLnBrk="0" hangingPunct="1">
              <a:lnSpc>
                <a:spcPts val="2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PNG</a:t>
            </a:r>
            <a:endParaRPr lang="ru-RU" dirty="0" smtClean="0"/>
          </a:p>
        </p:txBody>
      </p:sp>
      <p:sp>
        <p:nvSpPr>
          <p:cNvPr id="9" name="Рисунок 9"/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463289" y="2322022"/>
            <a:ext cx="1002528" cy="835448"/>
          </a:xfrm>
        </p:spPr>
        <p:txBody>
          <a:bodyPr anchor="ctr" anchorCtr="1"/>
          <a:lstStyle>
            <a:lvl1pPr marL="0" marR="0" indent="0" algn="l" defTabSz="914355" rtl="0" eaLnBrk="1" fontAlgn="auto" latinLnBrk="0" hangingPunct="1">
              <a:lnSpc>
                <a:spcPts val="2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355" rtl="0" eaLnBrk="1" fontAlgn="auto" latinLnBrk="0" hangingPunct="1">
              <a:lnSpc>
                <a:spcPts val="21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PNG</a:t>
            </a:r>
            <a:endParaRPr lang="ru-R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57910" y="6375467"/>
            <a:ext cx="275073" cy="276999"/>
          </a:xfrm>
          <a:prstGeom prst="rect">
            <a:avLst/>
          </a:prstGeom>
        </p:spPr>
        <p:txBody>
          <a:bodyPr/>
          <a:lstStyle/>
          <a:p>
            <a:fld id="{AE195FE1-503A-4B96-8989-000D44BE7D9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Текст 8"/>
          <p:cNvSpPr>
            <a:spLocks noGrp="1"/>
          </p:cNvSpPr>
          <p:nvPr>
            <p:ph type="body" sz="quarter" idx="14" hasCustomPrompt="1"/>
          </p:nvPr>
        </p:nvSpPr>
        <p:spPr>
          <a:xfrm>
            <a:off x="463289" y="6379788"/>
            <a:ext cx="10298626" cy="267934"/>
          </a:xfrm>
        </p:spPr>
        <p:txBody>
          <a:bodyPr tIns="0" bIns="36000" anchor="b" anchorCtr="0">
            <a:noAutofit/>
          </a:bodyPr>
          <a:lstStyle>
            <a:lvl1pPr indent="0">
              <a:lnSpc>
                <a:spcPts val="1266"/>
              </a:lnSpc>
              <a:spcAft>
                <a:spcPts val="0"/>
              </a:spcAft>
              <a:defRPr sz="984" baseline="0"/>
            </a:lvl1pPr>
          </a:lstStyle>
          <a:p>
            <a:pPr lvl="0"/>
            <a:r>
              <a:rPr lang="ru-RU" dirty="0" smtClean="0"/>
              <a:t>Сноска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547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6" r:id="rId4"/>
    <p:sldLayoutId id="2147483657" r:id="rId5"/>
    <p:sldLayoutId id="2147483660" r:id="rId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/>
          <p:cNvSpPr/>
          <p:nvPr/>
        </p:nvSpPr>
        <p:spPr>
          <a:xfrm>
            <a:off x="-57278" y="-587143"/>
            <a:ext cx="12618246" cy="7555833"/>
          </a:xfrm>
          <a:prstGeom prst="rect">
            <a:avLst/>
          </a:prstGeom>
          <a:solidFill>
            <a:srgbClr val="FED93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780922" y="1962918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ru-RU" sz="40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Дистанционный формат обучения.</a:t>
            </a:r>
          </a:p>
          <a:p>
            <a:pPr hangingPunct="1"/>
            <a:r>
              <a:rPr lang="ru-RU" sz="40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Общие рекомендации.</a:t>
            </a:r>
            <a:endParaRPr lang="ru-RU" sz="40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7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463289" y="117190"/>
            <a:ext cx="10836770" cy="860629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138000"/>
            </a:pPr>
            <a:endParaRPr lang="ru-RU" sz="1688" dirty="0" smtClean="0"/>
          </a:p>
          <a:p>
            <a:pPr lvl="1">
              <a:buClr>
                <a:schemeClr val="accent1">
                  <a:lumMod val="75000"/>
                </a:schemeClr>
              </a:buClr>
              <a:buSzPct val="138000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buClrTx/>
              <a:buSzPct val="138000"/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/>
              <a:t>Попросите родителей организовать для ребенка рабочее пространство ― место, где он сможет заниматься учебой и его не будут отвлекать. 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 smtClean="0"/>
              <a:t>Попросите </a:t>
            </a:r>
            <a:r>
              <a:rPr lang="ru-RU" sz="1800" dirty="0"/>
              <a:t>родителей помочь ребенку выстроить режим дня и соблюдать </a:t>
            </a:r>
            <a:r>
              <a:rPr lang="ru-RU" sz="1800" dirty="0" smtClean="0"/>
              <a:t>дисциплину: </a:t>
            </a:r>
            <a:r>
              <a:rPr lang="ru-RU" sz="1800" dirty="0"/>
              <a:t>уделять ребенку больше внимания, почаще звонить, спрашивать об успехам. Постепенно контроль должен стать более мягким.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 smtClean="0"/>
              <a:t>Объясните </a:t>
            </a:r>
            <a:r>
              <a:rPr lang="ru-RU" sz="1800" dirty="0"/>
              <a:t>родителям, как важно помнить, что ребенок пробует для себя новый формат работать и в такой ситуации нормально, что не все получается сразу. Возможно, какие-то дни будут сложнее, чем другие. Важно давать себе и ребенку передышку ― давление вряд </a:t>
            </a:r>
            <a:r>
              <a:rPr lang="ru-RU" sz="1800" dirty="0" smtClean="0"/>
              <a:t>не </a:t>
            </a:r>
            <a:r>
              <a:rPr lang="ru-RU" sz="1800" dirty="0"/>
              <a:t>окажет </a:t>
            </a:r>
            <a:r>
              <a:rPr lang="ru-RU" sz="1800" dirty="0" smtClean="0"/>
              <a:t>нужного </a:t>
            </a:r>
            <a:r>
              <a:rPr lang="ru-RU" sz="1800" dirty="0"/>
              <a:t>эффект.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/>
              <a:t>Договоритесь с родителями проводить еженедельные скайп-конференции, продумайте формы сбора обратной связи. Понятная схема взаимодействия также снижает тревожность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63289" y="18224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ru-RU" sz="4000" dirty="0" smtClean="0">
                <a:latin typeface="Georgia" panose="02040502050405020303" pitchFamily="18" charset="0"/>
                <a:cs typeface="Arial" panose="020B0604020202020204" pitchFamily="34" charset="0"/>
              </a:rPr>
              <a:t>О чем говорить с родителями.</a:t>
            </a:r>
            <a:endParaRPr lang="ru-RU" sz="40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60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Объект 4"/>
          <p:cNvSpPr txBox="1">
            <a:spLocks/>
          </p:cNvSpPr>
          <p:nvPr/>
        </p:nvSpPr>
        <p:spPr>
          <a:xfrm>
            <a:off x="463289" y="117190"/>
            <a:ext cx="10836770" cy="860629"/>
          </a:xfrm>
          <a:prstGeom prst="rect">
            <a:avLst/>
          </a:prstGeom>
        </p:spPr>
        <p:txBody>
          <a:bodyPr/>
          <a:lstStyle>
            <a:lvl1pPr marL="0" indent="0" algn="l" defTabSz="1300277" rtl="0" eaLnBrk="1" latinLnBrk="0" hangingPunct="1">
              <a:lnSpc>
                <a:spcPts val="3000"/>
              </a:lnSpc>
              <a:spcBef>
                <a:spcPts val="1500"/>
              </a:spcBef>
              <a:spcAft>
                <a:spcPts val="1500"/>
              </a:spcAft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360000" algn="l" defTabSz="1300277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28000"/>
              <a:buFont typeface="ArialUnicodeMS" charset="0"/>
              <a:buChar char="▍"/>
              <a:defRPr sz="2400" b="0" i="0" kern="1200">
                <a:solidFill>
                  <a:schemeClr val="tx1"/>
                </a:solidFill>
                <a:latin typeface="+mj-lt"/>
                <a:ea typeface="Yandex Sans Text" charset="0"/>
                <a:cs typeface="Yandex Sans Text" charset="0"/>
              </a:defRPr>
            </a:lvl2pPr>
            <a:lvl3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15000"/>
              <a:buFont typeface="Yandex Sans Text Light" panose="02000000000000000000" pitchFamily="2" charset="-52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6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90000"/>
              <a:buFont typeface="+mj-lt"/>
              <a:buAutoNum type="arabicPeriod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4pPr>
            <a:lvl5pPr marL="720000" indent="-360000" algn="l" defTabSz="1300277" rtl="0" eaLnBrk="1" latinLnBrk="0" hangingPunct="1">
              <a:lnSpc>
                <a:spcPts val="3000"/>
              </a:lnSpc>
              <a:spcBef>
                <a:spcPts val="500"/>
              </a:spcBef>
              <a:spcAft>
                <a:spcPts val="500"/>
              </a:spcAft>
              <a:buSzPct val="105000"/>
              <a:buFont typeface="Yandex Sans Text Light" panose="02000000000000000000" pitchFamily="2" charset="-52"/>
              <a:buChar char="−"/>
              <a:defRPr sz="2400" kern="1200">
                <a:solidFill>
                  <a:schemeClr val="tx1"/>
                </a:solidFill>
                <a:latin typeface="Yandex Sans Text Light" panose="02000000000000000000" pitchFamily="2" charset="-52"/>
                <a:ea typeface="+mn-ea"/>
                <a:cs typeface="+mn-cs"/>
              </a:defRPr>
            </a:lvl5pPr>
            <a:lvl6pPr marL="3575761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5900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038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176" indent="-325069" algn="l" defTabSz="1300277" rtl="0" eaLnBrk="1" latinLnBrk="0" hangingPunct="1">
              <a:lnSpc>
                <a:spcPct val="90000"/>
              </a:lnSpc>
              <a:spcBef>
                <a:spcPts val="711"/>
              </a:spcBef>
              <a:buFont typeface="Arial" panose="020B0604020202020204" pitchFamily="34" charset="0"/>
              <a:buChar char="•"/>
              <a:defRPr sz="2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SzPct val="138000"/>
            </a:pPr>
            <a:endParaRPr lang="ru-RU" sz="1688" dirty="0" smtClean="0"/>
          </a:p>
          <a:p>
            <a:pPr lvl="1">
              <a:buClr>
                <a:schemeClr val="accent1">
                  <a:lumMod val="75000"/>
                </a:schemeClr>
              </a:buClr>
              <a:buSzPct val="138000"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buClrTx/>
              <a:buSzPct val="138000"/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/>
              <a:t>СанПиН предполагает перерывы в работе за компьютером через каждые 15 минут. Если дети сидят перед компьютером </a:t>
            </a:r>
            <a:r>
              <a:rPr lang="ru-RU" sz="1800" dirty="0" smtClean="0"/>
              <a:t>больше― </a:t>
            </a:r>
            <a:r>
              <a:rPr lang="ru-RU" sz="1800" dirty="0"/>
              <a:t>попросите их отвлечься во время «перемены», размяться, а не сидеть возле монитора. Если вы преподаете в начальной школе, предложите детям игру ― для каждого перерыва задание придумывает следующий ученик.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 smtClean="0"/>
              <a:t>Попросите </a:t>
            </a:r>
            <a:r>
              <a:rPr lang="ru-RU" sz="1800" dirty="0"/>
              <a:t>детей делать простую зарядку для глаз. </a:t>
            </a:r>
            <a:endParaRPr lang="ru-RU" sz="1800" dirty="0" smtClean="0"/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 smtClean="0"/>
              <a:t>Если </a:t>
            </a:r>
            <a:r>
              <a:rPr lang="ru-RU" sz="1800" dirty="0"/>
              <a:t>ваш урок ― первое дистанционное занятие за день, попросите детей проверить, что в комнате включен свет, и они сидят от компьютера на расстоянии вытянутой руки. </a:t>
            </a:r>
          </a:p>
          <a:p>
            <a:pPr marL="285750" indent="-285750" fontAlgn="base">
              <a:buFont typeface="Courier New" panose="02070309020205020404" pitchFamily="49" charset="0"/>
              <a:buChar char="o"/>
            </a:pPr>
            <a:r>
              <a:rPr lang="ru-RU" sz="1800" dirty="0" smtClean="0"/>
              <a:t>Сделайте </a:t>
            </a:r>
            <a:r>
              <a:rPr lang="ru-RU" sz="1800" dirty="0"/>
              <a:t>родителей своими союзниками: расскажите им правила работы ребенка за компьютером, попросите помощи в контроле их соблюдения.</a:t>
            </a:r>
          </a:p>
          <a:p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63289" y="18224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hangingPunct="1"/>
            <a:r>
              <a:rPr lang="ru-RU" sz="4000" dirty="0" smtClean="0">
                <a:latin typeface="Georgia" panose="02040502050405020303" pitchFamily="18" charset="0"/>
                <a:cs typeface="Arial" panose="020B0604020202020204" pitchFamily="34" charset="0"/>
              </a:rPr>
              <a:t>Гигиена дистанционного обучения.</a:t>
            </a:r>
            <a:endParaRPr lang="ru-RU" sz="4000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8369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EMECHANGEENABLE" val="True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132</Words>
  <Application>Microsoft Office PowerPoint</Application>
  <PresentationFormat>Произвольный</PresentationFormat>
  <Paragraphs>20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«Я      математику 2020»</dc:title>
  <dc:creator>Irina Savitskaya</dc:creator>
  <cp:lastModifiedBy>Директор</cp:lastModifiedBy>
  <cp:revision>107</cp:revision>
  <dcterms:modified xsi:type="dcterms:W3CDTF">2020-03-26T12:06:15Z</dcterms:modified>
</cp:coreProperties>
</file>